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8" r:id="rId9"/>
    <p:sldId id="264" r:id="rId10"/>
    <p:sldId id="265" r:id="rId11"/>
    <p:sldId id="266" r:id="rId12"/>
    <p:sldId id="271" r:id="rId13"/>
    <p:sldId id="270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523C-F8B8-CEFF-32A6-2456AF7D8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79" y="2210913"/>
            <a:ext cx="9966960" cy="1156696"/>
          </a:xfrm>
        </p:spPr>
        <p:txBody>
          <a:bodyPr>
            <a:noAutofit/>
          </a:bodyPr>
          <a:lstStyle/>
          <a:p>
            <a:r>
              <a:rPr lang="en-IN" sz="4800" dirty="0">
                <a:solidFill>
                  <a:schemeClr val="tx1"/>
                </a:solidFill>
              </a:rPr>
              <a:t>Minor Project FINAL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D9315-E827-E261-57DB-B3104254D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6078" y="5330092"/>
            <a:ext cx="8767860" cy="954708"/>
          </a:xfrm>
        </p:spPr>
        <p:txBody>
          <a:bodyPr/>
          <a:lstStyle/>
          <a:p>
            <a:r>
              <a:rPr lang="en-IN" b="1"/>
              <a:t>Presented to </a:t>
            </a:r>
            <a:r>
              <a:rPr lang="en-IN"/>
              <a:t>– Dr. Jayesh Patel and Dr. Vijay </a:t>
            </a:r>
            <a:r>
              <a:rPr lang="en-IN" err="1"/>
              <a:t>Savani</a:t>
            </a:r>
            <a:endParaRPr lang="en-IN"/>
          </a:p>
          <a:p>
            <a:r>
              <a:rPr lang="en-IN" b="1"/>
              <a:t>Presented by </a:t>
            </a:r>
            <a:r>
              <a:rPr lang="en-IN"/>
              <a:t>– Vedant </a:t>
            </a:r>
            <a:r>
              <a:rPr lang="en-IN" err="1"/>
              <a:t>Rokad</a:t>
            </a:r>
            <a:r>
              <a:rPr lang="en-IN"/>
              <a:t> (21bec106) and Deep Lad(21bec023)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CC97E7-F23B-C442-6F70-0059FAA492B3}"/>
              </a:ext>
            </a:extLst>
          </p:cNvPr>
          <p:cNvSpPr txBox="1">
            <a:spLocks/>
          </p:cNvSpPr>
          <p:nvPr/>
        </p:nvSpPr>
        <p:spPr>
          <a:xfrm>
            <a:off x="1013261" y="3874146"/>
            <a:ext cx="10293494" cy="95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/>
              <a:t>Title</a:t>
            </a:r>
            <a:r>
              <a:rPr lang="en-IN" sz="2400"/>
              <a:t>: </a:t>
            </a:r>
            <a:r>
              <a:rPr lang="en-IN" sz="2400" u="sng"/>
              <a:t>Development of Generic Linux Device Drivers for </a:t>
            </a:r>
            <a:r>
              <a:rPr lang="en-IN" sz="2400" u="sng" err="1"/>
              <a:t>Beaglebone</a:t>
            </a:r>
            <a:r>
              <a:rPr lang="en-IN" sz="2400" u="sng"/>
              <a:t>-based board</a:t>
            </a:r>
          </a:p>
          <a:p>
            <a:r>
              <a:rPr lang="en-IN" sz="2400" b="1"/>
              <a:t>Mentor Guide </a:t>
            </a:r>
            <a:r>
              <a:rPr lang="en-IN" sz="2400"/>
              <a:t>– Dr. Vijay </a:t>
            </a:r>
            <a:r>
              <a:rPr lang="en-IN" sz="2400" err="1"/>
              <a:t>Savani</a:t>
            </a:r>
            <a:endParaRPr lang="en-IN" sz="2400"/>
          </a:p>
          <a:p>
            <a:endParaRPr lang="en-IN" sz="2400" dirty="0"/>
          </a:p>
          <a:p>
            <a:endParaRPr lang="en-IN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379D227-205A-CC16-B49E-523A90E2441B}"/>
              </a:ext>
            </a:extLst>
          </p:cNvPr>
          <p:cNvSpPr txBox="1">
            <a:spLocks/>
          </p:cNvSpPr>
          <p:nvPr/>
        </p:nvSpPr>
        <p:spPr>
          <a:xfrm>
            <a:off x="1097279" y="1002937"/>
            <a:ext cx="10451991" cy="95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IN" sz="2800" b="1">
                <a:solidFill>
                  <a:schemeClr val="tx1"/>
                </a:solidFill>
              </a:rPr>
              <a:t>Institute of Technology Nirma University</a:t>
            </a:r>
          </a:p>
          <a:p>
            <a:pPr>
              <a:spcBef>
                <a:spcPts val="600"/>
              </a:spcBef>
            </a:pPr>
            <a:r>
              <a:rPr lang="en-IN" sz="2800" b="1">
                <a:solidFill>
                  <a:schemeClr val="tx1"/>
                </a:solidFill>
              </a:rPr>
              <a:t> Electronics and Communication Department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D54FE-FE45-2AC9-CBB6-8F204F7C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32" y="1078019"/>
            <a:ext cx="1513531" cy="8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4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ircuit board with wires&#10;&#10;Description automatically generated">
            <a:extLst>
              <a:ext uri="{FF2B5EF4-FFF2-40B4-BE49-F238E27FC236}">
                <a16:creationId xmlns:a16="http://schemas.microsoft.com/office/drawing/2014/main" id="{90E611B9-53B5-3C0A-8DC7-94FEB09DCD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23" r="36299" b="1"/>
          <a:stretch/>
        </p:blipFill>
        <p:spPr>
          <a:xfrm>
            <a:off x="223336" y="243840"/>
            <a:ext cx="3646837" cy="637793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A98BD7-3FA0-014F-21FB-46853040C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2057400"/>
            <a:ext cx="6693061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Main Controller: Beagle Bone Black</a:t>
            </a:r>
          </a:p>
          <a:p>
            <a:r>
              <a:rPr lang="en-US"/>
              <a:t>IMU (</a:t>
            </a:r>
            <a:r>
              <a:rPr lang="en-US" b="1"/>
              <a:t>Inertial Measurement Unit</a:t>
            </a:r>
            <a:r>
              <a:rPr lang="en-US"/>
              <a:t>): MPU6050 6 Axis Sensor (3 axis accelerometer, 3 axis gyroscope)</a:t>
            </a:r>
          </a:p>
          <a:p>
            <a:r>
              <a:rPr lang="en-US"/>
              <a:t>Communication Protocol: I2C (Inter Integrated Circuit) </a:t>
            </a:r>
          </a:p>
          <a:p>
            <a:r>
              <a:rPr lang="en-US"/>
              <a:t>Availability: 2xI2C supported(check with command :  ls -l /dev/i2c</a:t>
            </a:r>
            <a:r>
              <a:rPr lang="en-US" dirty="0"/>
              <a:t>*): i2c-1 and i2c-2</a:t>
            </a:r>
            <a:endParaRPr lang="en-US"/>
          </a:p>
          <a:p>
            <a:r>
              <a:rPr lang="en-US"/>
              <a:t>Use: I2C-2 use (p9-19 &amp; p920 GPIO pin default set to the i2c-2)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42E2165-9514-4F81-AAFB-72312C227855}"/>
              </a:ext>
            </a:extLst>
          </p:cNvPr>
          <p:cNvSpPr txBox="1">
            <a:spLocks/>
          </p:cNvSpPr>
          <p:nvPr/>
        </p:nvSpPr>
        <p:spPr>
          <a:xfrm>
            <a:off x="4073236" y="674254"/>
            <a:ext cx="7656946" cy="997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>
              <a:buClr>
                <a:schemeClr val="tx1"/>
              </a:buClr>
            </a:pPr>
            <a:r>
              <a:rPr lang="en-IN" sz="2400" b="1" dirty="0">
                <a:solidFill>
                  <a:schemeClr val="tx1"/>
                </a:solidFill>
              </a:rPr>
              <a:t>Work done for Final Review: </a:t>
            </a:r>
          </a:p>
          <a:p>
            <a:pPr marL="45720">
              <a:buClr>
                <a:schemeClr val="tx1"/>
              </a:buClr>
            </a:pPr>
            <a:r>
              <a:rPr lang="en-IN" sz="2400" b="1" dirty="0">
                <a:solidFill>
                  <a:schemeClr val="tx1"/>
                </a:solidFill>
              </a:rPr>
              <a:t>Hardware Implementation and User space Application</a:t>
            </a:r>
          </a:p>
        </p:txBody>
      </p:sp>
    </p:spTree>
    <p:extLst>
      <p:ext uri="{BB962C8B-B14F-4D97-AF65-F5344CB8AC3E}">
        <p14:creationId xmlns:p14="http://schemas.microsoft.com/office/powerpoint/2010/main" val="1211774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4F2F-29EC-9F04-00ED-1CF97D5C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185727" cy="480291"/>
          </a:xfrm>
        </p:spPr>
        <p:txBody>
          <a:bodyPr>
            <a:noAutofit/>
          </a:bodyPr>
          <a:lstStyle/>
          <a:p>
            <a:r>
              <a:rPr lang="en-IN" sz="3600" b="1" dirty="0"/>
              <a:t>Software Application Implementation</a:t>
            </a:r>
            <a:endParaRPr lang="en-US" sz="36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567581-88B0-B29E-5053-95794878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304" y="1484745"/>
            <a:ext cx="8373391" cy="4511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502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F815-EA3C-2F8C-5614-A6ED2BFF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2893291" cy="397164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D93BAC-5FE5-3534-FC3A-1E2D8977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442" b="8596"/>
          <a:stretch/>
        </p:blipFill>
        <p:spPr>
          <a:xfrm>
            <a:off x="1612409" y="1348509"/>
            <a:ext cx="8935518" cy="4368746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418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E69B-8E3F-83BF-E056-AB4CB54F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46" y="609600"/>
            <a:ext cx="3002842" cy="1356360"/>
          </a:xfrm>
        </p:spPr>
        <p:txBody>
          <a:bodyPr/>
          <a:lstStyle/>
          <a:p>
            <a:r>
              <a:rPr lang="en-IN"/>
              <a:t>Gantt Chart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C70F54-3119-1C75-3928-0B565C33F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45" y="2196018"/>
            <a:ext cx="11138710" cy="24659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310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34F2F-29EC-9F04-00ED-1CF97D5C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IN" b="1"/>
              <a:t>RESULTS</a:t>
            </a:r>
            <a:r>
              <a:rPr lang="en-US" b="1"/>
              <a:t> 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B369D3-98C6-0C80-7E06-EF15A2562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669" y="2014268"/>
            <a:ext cx="7221192" cy="4038600"/>
          </a:xfrm>
        </p:spPr>
      </p:pic>
      <p:pic>
        <p:nvPicPr>
          <p:cNvPr id="9" name="Picture 8" descr="A circuit board with wires&#10;&#10;Description automatically generated">
            <a:extLst>
              <a:ext uri="{FF2B5EF4-FFF2-40B4-BE49-F238E27FC236}">
                <a16:creationId xmlns:a16="http://schemas.microsoft.com/office/drawing/2014/main" id="{F2902CDB-9FA6-D750-3F31-B657B5799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97" t="-2020" r="7407" b="4040"/>
          <a:stretch/>
        </p:blipFill>
        <p:spPr>
          <a:xfrm>
            <a:off x="592477" y="1949832"/>
            <a:ext cx="3733670" cy="40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8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28B09-C850-4EA4-8888-67416520F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holding a sign&#10;&#10;Description automatically generated">
            <a:extLst>
              <a:ext uri="{FF2B5EF4-FFF2-40B4-BE49-F238E27FC236}">
                <a16:creationId xmlns:a16="http://schemas.microsoft.com/office/drawing/2014/main" id="{5AF1D515-2717-50BA-76F4-BDDA9C01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222" y="565573"/>
            <a:ext cx="5734474" cy="57344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E9D5BA-83AA-4459-83D3-20EC090C2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rgbClr val="32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225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B0E7F-D607-8BA2-6734-2B3B0186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F53F-11F8-8CA1-B090-63F4A6F14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Clr>
                <a:schemeClr val="tx1"/>
              </a:buClr>
              <a:buFont typeface="+mj-lt"/>
              <a:buAutoNum type="arabicParenR"/>
            </a:pPr>
            <a:r>
              <a:rPr lang="en-IN" b="1">
                <a:solidFill>
                  <a:schemeClr val="tx1"/>
                </a:solidFill>
              </a:rPr>
              <a:t>Objective</a:t>
            </a:r>
          </a:p>
          <a:p>
            <a:pPr marL="502920" indent="-457200">
              <a:buClr>
                <a:schemeClr val="tx1"/>
              </a:buClr>
              <a:buFont typeface="+mj-lt"/>
              <a:buAutoNum type="arabicParenR"/>
            </a:pPr>
            <a:r>
              <a:rPr lang="en-IN" b="1">
                <a:solidFill>
                  <a:schemeClr val="tx1"/>
                </a:solidFill>
              </a:rPr>
              <a:t>Approach &amp; System Block Diagram</a:t>
            </a:r>
          </a:p>
          <a:p>
            <a:pPr marL="502920" indent="-457200">
              <a:buClr>
                <a:schemeClr val="tx1"/>
              </a:buClr>
              <a:buFont typeface="+mj-lt"/>
              <a:buAutoNum type="arabicParenR"/>
            </a:pPr>
            <a:r>
              <a:rPr lang="en-IN" b="1">
                <a:solidFill>
                  <a:schemeClr val="tx1"/>
                </a:solidFill>
              </a:rPr>
              <a:t>Work done in Review – I</a:t>
            </a:r>
          </a:p>
          <a:p>
            <a:pPr marL="502920" indent="-457200">
              <a:buClr>
                <a:schemeClr val="tx1"/>
              </a:buClr>
              <a:buFont typeface="+mj-lt"/>
              <a:buAutoNum type="arabicParenR"/>
            </a:pPr>
            <a:r>
              <a:rPr lang="en-IN" b="1">
                <a:solidFill>
                  <a:schemeClr val="tx1"/>
                </a:solidFill>
              </a:rPr>
              <a:t>Work done for Review –II and Gann Chart</a:t>
            </a:r>
          </a:p>
          <a:p>
            <a:pPr marL="502920" indent="-457200">
              <a:buClr>
                <a:schemeClr val="tx1"/>
              </a:buClr>
              <a:buFont typeface="+mj-lt"/>
              <a:buAutoNum type="arabicParenR"/>
            </a:pPr>
            <a:r>
              <a:rPr lang="en-IN" b="1">
                <a:solidFill>
                  <a:schemeClr val="tx1"/>
                </a:solidFill>
              </a:rPr>
              <a:t>Challenges and Problems faced</a:t>
            </a:r>
          </a:p>
          <a:p>
            <a:pPr marL="502920" indent="-457200">
              <a:buClr>
                <a:schemeClr val="tx1"/>
              </a:buClr>
              <a:buFont typeface="+mj-lt"/>
              <a:buAutoNum type="arabicParenR"/>
            </a:pPr>
            <a:r>
              <a:rPr lang="en-IN" b="1">
                <a:solidFill>
                  <a:schemeClr val="tx1"/>
                </a:solidFill>
              </a:rPr>
              <a:t>Summary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407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CC28-0D0E-036D-DC69-4A274655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>
                <a:solidFill>
                  <a:schemeClr val="tx1"/>
                </a:solidFill>
              </a:rPr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C39D6-81C2-AE11-66CB-DBE1079EC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164" y="1900382"/>
            <a:ext cx="9872871" cy="4038600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This project aims to develop and implement generic Linux device drivers for the </a:t>
            </a:r>
            <a:r>
              <a:rPr lang="en-US" dirty="0">
                <a:solidFill>
                  <a:schemeClr val="tx1"/>
                </a:solidFill>
              </a:rPr>
              <a:t>BeagleBone</a:t>
            </a:r>
            <a:r>
              <a:rPr lang="en-US">
                <a:solidFill>
                  <a:schemeClr val="tx1"/>
                </a:solidFill>
              </a:rPr>
              <a:t>-based board and design an application for the Inertial Measurement Unit. </a:t>
            </a:r>
          </a:p>
          <a:p>
            <a:pPr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This will involve </a:t>
            </a:r>
            <a:r>
              <a:rPr lang="en-US" b="1">
                <a:solidFill>
                  <a:schemeClr val="tx1"/>
                </a:solidFill>
              </a:rPr>
              <a:t>developing drivers to interface with the I2C peripherals of the device</a:t>
            </a:r>
            <a:r>
              <a:rPr lang="en-US">
                <a:solidFill>
                  <a:schemeClr val="tx1"/>
                </a:solidFill>
              </a:rPr>
              <a:t>, ensuring </a:t>
            </a:r>
            <a:r>
              <a:rPr lang="en-US" b="1">
                <a:solidFill>
                  <a:schemeClr val="tx1"/>
                </a:solidFill>
              </a:rPr>
              <a:t>compatibility and efficient communication </a:t>
            </a:r>
            <a:r>
              <a:rPr lang="en-US">
                <a:solidFill>
                  <a:schemeClr val="tx1"/>
                </a:solidFill>
              </a:rPr>
              <a:t>between the hardware and the Linux kernel application. </a:t>
            </a:r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676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D47DD-FE42-50B8-8E8D-4CE09E8C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EA41-519E-CDDF-783B-D7E0742F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7557655" cy="803564"/>
          </a:xfrm>
        </p:spPr>
        <p:txBody>
          <a:bodyPr/>
          <a:lstStyle/>
          <a:p>
            <a:r>
              <a:rPr lang="en-IN" b="1" u="sng">
                <a:solidFill>
                  <a:schemeClr val="tx1"/>
                </a:solidFill>
              </a:rPr>
              <a:t>Block Diagram of the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038D7-2442-C52C-A7B9-6E26AD02F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80" t="13782" r="1393" b="12346"/>
          <a:stretch/>
        </p:blipFill>
        <p:spPr>
          <a:xfrm>
            <a:off x="1339272" y="1653308"/>
            <a:ext cx="9790546" cy="4188539"/>
          </a:xfr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E3AFB-757F-0127-362D-9D55ADE01F1A}"/>
              </a:ext>
            </a:extLst>
          </p:cNvPr>
          <p:cNvSpPr txBox="1"/>
          <p:nvPr/>
        </p:nvSpPr>
        <p:spPr>
          <a:xfrm>
            <a:off x="4765963" y="5999018"/>
            <a:ext cx="3260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/>
              <a:t>Figure 1. 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0768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0F7E-9AD2-2032-003D-D7D2EB04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2871" cy="1126836"/>
          </a:xfrm>
        </p:spPr>
        <p:txBody>
          <a:bodyPr/>
          <a:lstStyle/>
          <a:p>
            <a:r>
              <a:rPr lang="en-IN" b="1" u="sng">
                <a:solidFill>
                  <a:schemeClr val="tx1"/>
                </a:solidFill>
              </a:rPr>
              <a:t>Work done in Review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A77F-A8C3-0AC6-0CBB-2DBAE402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636" y="1817254"/>
            <a:ext cx="9872871" cy="40386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tx1"/>
                </a:solidFill>
              </a:rPr>
              <a:t> </a:t>
            </a:r>
            <a:r>
              <a:rPr lang="en-IN" b="1">
                <a:solidFill>
                  <a:schemeClr val="tx1"/>
                </a:solidFill>
              </a:rPr>
              <a:t>Understanding the Linux Device Driver model and Kernel Modules–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600">
                <a:solidFill>
                  <a:schemeClr val="tx1"/>
                </a:solidFill>
              </a:rPr>
              <a:t>W</a:t>
            </a:r>
            <a:r>
              <a:rPr lang="en-IN" sz="1800">
                <a:solidFill>
                  <a:schemeClr val="tx1"/>
                </a:solidFill>
              </a:rPr>
              <a:t>hat is LKM and how is it useful?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User and Kernel Space - </a:t>
            </a:r>
            <a:r>
              <a:rPr lang="en-IN" sz="1800" err="1">
                <a:solidFill>
                  <a:schemeClr val="tx1"/>
                </a:solidFill>
              </a:rPr>
              <a:t>SystemCalls</a:t>
            </a:r>
            <a:endParaRPr lang="en-IN" sz="180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Types of LKM – Character, Block and Network drivers</a:t>
            </a:r>
          </a:p>
          <a:p>
            <a:pPr marL="274320" lvl="1" indent="0">
              <a:buClr>
                <a:schemeClr val="tx1"/>
              </a:buClr>
              <a:buNone/>
            </a:pPr>
            <a:endParaRPr lang="en-IN" sz="18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tx1"/>
                </a:solidFill>
              </a:rPr>
              <a:t> </a:t>
            </a:r>
            <a:r>
              <a:rPr lang="en-IN" b="1">
                <a:solidFill>
                  <a:schemeClr val="tx1"/>
                </a:solidFill>
              </a:rPr>
              <a:t>Developing a “Hello World” LKM – 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Syntax of LKM : __</a:t>
            </a:r>
            <a:r>
              <a:rPr lang="en-IN" sz="1800" err="1">
                <a:solidFill>
                  <a:schemeClr val="tx1"/>
                </a:solidFill>
              </a:rPr>
              <a:t>init</a:t>
            </a:r>
            <a:r>
              <a:rPr lang="en-IN" sz="1800">
                <a:solidFill>
                  <a:schemeClr val="tx1"/>
                </a:solidFill>
              </a:rPr>
              <a:t> and __exit macro 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Use of </a:t>
            </a:r>
            <a:r>
              <a:rPr lang="en-IN" sz="1800" err="1">
                <a:solidFill>
                  <a:schemeClr val="tx1"/>
                </a:solidFill>
              </a:rPr>
              <a:t>Makefile</a:t>
            </a:r>
            <a:r>
              <a:rPr lang="en-IN" sz="1800">
                <a:solidFill>
                  <a:schemeClr val="tx1"/>
                </a:solidFill>
              </a:rPr>
              <a:t> and Concept of Device Tree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Inserting the LKM dynamically into Linux Kernel – </a:t>
            </a:r>
            <a:r>
              <a:rPr lang="en-IN" sz="1800" err="1">
                <a:solidFill>
                  <a:schemeClr val="tx1"/>
                </a:solidFill>
              </a:rPr>
              <a:t>insmod</a:t>
            </a:r>
            <a:r>
              <a:rPr lang="en-IN" sz="1800">
                <a:solidFill>
                  <a:schemeClr val="tx1"/>
                </a:solidFill>
              </a:rPr>
              <a:t> and </a:t>
            </a:r>
            <a:r>
              <a:rPr lang="en-IN" sz="1800" err="1">
                <a:solidFill>
                  <a:schemeClr val="tx1"/>
                </a:solidFill>
              </a:rPr>
              <a:t>rmmod</a:t>
            </a:r>
            <a:r>
              <a:rPr lang="en-IN" sz="1800">
                <a:solidFill>
                  <a:schemeClr val="tx1"/>
                </a:solidFill>
              </a:rPr>
              <a:t> commands</a:t>
            </a:r>
          </a:p>
        </p:txBody>
      </p:sp>
    </p:spTree>
    <p:extLst>
      <p:ext uri="{BB962C8B-B14F-4D97-AF65-F5344CB8AC3E}">
        <p14:creationId xmlns:p14="http://schemas.microsoft.com/office/powerpoint/2010/main" val="156890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03946-AEF8-18B4-EC77-ED94F82C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B434-7042-955F-5E1C-0CA9774A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600"/>
            <a:ext cx="9367982" cy="674255"/>
          </a:xfrm>
        </p:spPr>
        <p:txBody>
          <a:bodyPr>
            <a:normAutofit fontScale="90000"/>
          </a:bodyPr>
          <a:lstStyle/>
          <a:p>
            <a:r>
              <a:rPr lang="en-IN" b="1" u="sng">
                <a:solidFill>
                  <a:schemeClr val="tx1"/>
                </a:solidFill>
              </a:rPr>
              <a:t>Continued..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D06E4-B1E7-35EB-66CD-6008C7616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709" y="1437409"/>
            <a:ext cx="10326455" cy="106564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>
                <a:solidFill>
                  <a:schemeClr val="tx1"/>
                </a:solidFill>
              </a:rPr>
              <a:t>Implementation of a Character Device Driver – 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 Pseudo-character driver implementation – Device registration, Major and Minor numbers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 File Operations on Character driver using VFS – read, write seeking, etc.</a:t>
            </a:r>
          </a:p>
          <a:p>
            <a:pPr marL="274320" lvl="1" indent="0">
              <a:buClr>
                <a:schemeClr val="tx1"/>
              </a:buClr>
              <a:buNone/>
            </a:pPr>
            <a:endParaRPr lang="en-IN" sz="1800">
              <a:solidFill>
                <a:schemeClr val="tx1"/>
              </a:solidFill>
            </a:endParaRPr>
          </a:p>
          <a:p>
            <a:pPr marL="274320" lvl="1" indent="0">
              <a:buClr>
                <a:schemeClr val="tx1"/>
              </a:buClr>
              <a:buNone/>
            </a:pPr>
            <a:endParaRPr lang="en-IN" b="1">
              <a:solidFill>
                <a:schemeClr val="tx1"/>
              </a:solidFill>
            </a:endParaRPr>
          </a:p>
        </p:txBody>
      </p:sp>
      <p:pic>
        <p:nvPicPr>
          <p:cNvPr id="1026" name="Picture 2" descr="A close-up of a function&#10;&#10;Description automatically generated">
            <a:extLst>
              <a:ext uri="{FF2B5EF4-FFF2-40B4-BE49-F238E27FC236}">
                <a16:creationId xmlns:a16="http://schemas.microsoft.com/office/drawing/2014/main" id="{29E9B076-5DF5-C4AA-880D-0ECC94E5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53" y="2823502"/>
            <a:ext cx="4862947" cy="23864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iagram of a computer software&#10;&#10;Description automatically generated">
            <a:extLst>
              <a:ext uri="{FF2B5EF4-FFF2-40B4-BE49-F238E27FC236}">
                <a16:creationId xmlns:a16="http://schemas.microsoft.com/office/drawing/2014/main" id="{7427301E-9E10-6B2B-56CE-BBA091F7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64" y="2656609"/>
            <a:ext cx="4566121" cy="26349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3E96A-BF16-BEFC-9CC4-822EE703F91D}"/>
              </a:ext>
            </a:extLst>
          </p:cNvPr>
          <p:cNvSpPr txBox="1"/>
          <p:nvPr/>
        </p:nvSpPr>
        <p:spPr>
          <a:xfrm>
            <a:off x="2041966" y="5243946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1"/>
              <a:t>Fig 2. Kernel Functions Involved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10317-2953-7F6E-0087-038A4930B900}"/>
              </a:ext>
            </a:extLst>
          </p:cNvPr>
          <p:cNvSpPr txBox="1"/>
          <p:nvPr/>
        </p:nvSpPr>
        <p:spPr>
          <a:xfrm>
            <a:off x="6670964" y="5291515"/>
            <a:ext cx="47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i="1"/>
              <a:t>Fig 3. </a:t>
            </a:r>
            <a:r>
              <a:rPr lang="en-US" i="1"/>
              <a:t>Pictorial representation how the flow goes​</a:t>
            </a:r>
            <a:endParaRPr lang="en-IN" i="1"/>
          </a:p>
        </p:txBody>
      </p:sp>
    </p:spTree>
    <p:extLst>
      <p:ext uri="{BB962C8B-B14F-4D97-AF65-F5344CB8AC3E}">
        <p14:creationId xmlns:p14="http://schemas.microsoft.com/office/powerpoint/2010/main" val="26027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963F-6649-3E5F-679F-69C9D41C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FB15-3B86-2672-1608-C270A50A6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8231909" cy="711200"/>
          </a:xfrm>
        </p:spPr>
        <p:txBody>
          <a:bodyPr>
            <a:normAutofit/>
          </a:bodyPr>
          <a:lstStyle/>
          <a:p>
            <a:pPr marL="45720">
              <a:buClr>
                <a:schemeClr val="tx1"/>
              </a:buClr>
            </a:pPr>
            <a:r>
              <a:rPr lang="en-IN" b="1">
                <a:solidFill>
                  <a:schemeClr val="tx1"/>
                </a:solidFill>
              </a:rPr>
              <a:t>Work done </a:t>
            </a:r>
            <a:r>
              <a:rPr lang="en-IN" b="1" dirty="0">
                <a:solidFill>
                  <a:schemeClr val="tx1"/>
                </a:solidFill>
              </a:rPr>
              <a:t>in </a:t>
            </a:r>
            <a:r>
              <a:rPr lang="en-IN" b="1">
                <a:solidFill>
                  <a:schemeClr val="tx1"/>
                </a:solidFill>
              </a:rPr>
              <a:t>Review –II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93CF-4306-8DDF-F50D-541AE15CA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881" y="1413163"/>
            <a:ext cx="10042237" cy="17110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tx1"/>
                </a:solidFill>
              </a:rPr>
              <a:t> </a:t>
            </a:r>
            <a:r>
              <a:rPr lang="en-IN" b="1">
                <a:solidFill>
                  <a:schemeClr val="tx1"/>
                </a:solidFill>
              </a:rPr>
              <a:t>Host(PC) and Target (</a:t>
            </a:r>
            <a:r>
              <a:rPr lang="en-IN" b="1" err="1">
                <a:solidFill>
                  <a:schemeClr val="tx1"/>
                </a:solidFill>
              </a:rPr>
              <a:t>Beaglebone</a:t>
            </a:r>
            <a:r>
              <a:rPr lang="en-IN" b="1">
                <a:solidFill>
                  <a:schemeClr val="tx1"/>
                </a:solidFill>
              </a:rPr>
              <a:t>)Setup –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Tool chain installation and </a:t>
            </a:r>
            <a:r>
              <a:rPr lang="en-IN" sz="1800" err="1">
                <a:solidFill>
                  <a:schemeClr val="tx1"/>
                </a:solidFill>
              </a:rPr>
              <a:t>ts</a:t>
            </a:r>
            <a:r>
              <a:rPr lang="en-IN" sz="1800">
                <a:solidFill>
                  <a:schemeClr val="tx1"/>
                </a:solidFill>
              </a:rPr>
              <a:t> PATH setting – </a:t>
            </a:r>
            <a:r>
              <a:rPr lang="en-IN" sz="1800" b="1">
                <a:solidFill>
                  <a:schemeClr val="tx1"/>
                </a:solidFill>
              </a:rPr>
              <a:t>gcc-linaro-7.50-x86_64_arm-linux-gnueabihf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Setting up the serial debug setup – </a:t>
            </a:r>
            <a:r>
              <a:rPr lang="en-IN" sz="1800" b="1">
                <a:solidFill>
                  <a:schemeClr val="tx1"/>
                </a:solidFill>
              </a:rPr>
              <a:t>FTDI converter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Understanding the Boot Sequence of BBB – </a:t>
            </a:r>
            <a:r>
              <a:rPr lang="en-IN" sz="1800" b="1">
                <a:solidFill>
                  <a:schemeClr val="tx1"/>
                </a:solidFill>
              </a:rPr>
              <a:t>boot switch (MMC0 or MMC1 interface)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 sz="1800">
                <a:solidFill>
                  <a:schemeClr val="tx1"/>
                </a:solidFill>
              </a:rPr>
              <a:t>Preparing SD card for SD boot – copying </a:t>
            </a:r>
            <a:r>
              <a:rPr lang="en-IN" sz="1800" b="1">
                <a:solidFill>
                  <a:schemeClr val="tx1"/>
                </a:solidFill>
              </a:rPr>
              <a:t>boot image(FAT16) </a:t>
            </a:r>
            <a:r>
              <a:rPr lang="en-IN" sz="1800">
                <a:solidFill>
                  <a:schemeClr val="tx1"/>
                </a:solidFill>
              </a:rPr>
              <a:t>and </a:t>
            </a:r>
            <a:r>
              <a:rPr lang="en-IN" sz="1800" b="1">
                <a:solidFill>
                  <a:schemeClr val="tx1"/>
                </a:solidFill>
              </a:rPr>
              <a:t>kernel image(ext4) </a:t>
            </a:r>
            <a:r>
              <a:rPr lang="en-IN" sz="1800">
                <a:solidFill>
                  <a:schemeClr val="tx1"/>
                </a:solidFill>
              </a:rPr>
              <a:t>to SD card </a:t>
            </a:r>
          </a:p>
          <a:p>
            <a:pPr marL="45720" indent="0">
              <a:buClr>
                <a:schemeClr val="tx1"/>
              </a:buClr>
              <a:buNone/>
            </a:pPr>
            <a:endParaRPr lang="en-IN" sz="18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F29FD-AEC8-2DE3-8E88-CCDDA516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1" t="9140"/>
          <a:stretch/>
        </p:blipFill>
        <p:spPr>
          <a:xfrm>
            <a:off x="3673073" y="3329709"/>
            <a:ext cx="4845852" cy="2115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448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9C88-72F0-4339-5CFB-A7DCBFC81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DD89-472D-98B7-F39C-653615BA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589655" cy="524163"/>
          </a:xfrm>
        </p:spPr>
        <p:txBody>
          <a:bodyPr>
            <a:normAutofit fontScale="90000"/>
          </a:bodyPr>
          <a:lstStyle/>
          <a:p>
            <a:pPr marL="45720">
              <a:buClr>
                <a:schemeClr val="tx1"/>
              </a:buClr>
            </a:pPr>
            <a:r>
              <a:rPr lang="en-IN" b="1">
                <a:solidFill>
                  <a:schemeClr val="tx1"/>
                </a:solidFill>
              </a:rPr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5A4B-CA42-CC81-55D1-EA3E60FC0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69" y="1413163"/>
            <a:ext cx="10042237" cy="503381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tx1"/>
                </a:solidFill>
              </a:rPr>
              <a:t> </a:t>
            </a:r>
            <a:r>
              <a:rPr lang="en-IN" b="1">
                <a:solidFill>
                  <a:schemeClr val="tx1"/>
                </a:solidFill>
              </a:rPr>
              <a:t>Configuring the Eclipse IDE for application and driver development –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>
                <a:solidFill>
                  <a:schemeClr val="tx1"/>
                </a:solidFill>
              </a:rPr>
              <a:t>Adding toolchain PATH for cross-compilation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>
                <a:solidFill>
                  <a:schemeClr val="tx1"/>
                </a:solidFill>
              </a:rPr>
              <a:t>Installing Remote System Explorer – after the binary of the application file for BBB is generated, remotely through SSH the binary is transferred to BBB hardware.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>
                <a:solidFill>
                  <a:schemeClr val="tx1"/>
                </a:solidFill>
              </a:rPr>
              <a:t> Understanding the GPIO and I2C subsystem of the BBB </a:t>
            </a:r>
            <a:r>
              <a:rPr lang="en-IN">
                <a:solidFill>
                  <a:schemeClr val="tx1"/>
                </a:solidFill>
              </a:rPr>
              <a:t>– AM335x SOC, 4 GPIOs modules with  32pins each and 3 I2C peripherals.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IN" b="1">
              <a:solidFill>
                <a:schemeClr val="tx1"/>
              </a:solidFill>
            </a:endParaRPr>
          </a:p>
          <a:p>
            <a:pPr marL="45720" indent="0">
              <a:buClr>
                <a:schemeClr val="tx1"/>
              </a:buClr>
              <a:buNone/>
            </a:pPr>
            <a:endParaRPr lang="en-IN" sz="180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86D3B-E71A-53E0-1C9A-7EDD9F3D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37" y="3513924"/>
            <a:ext cx="3901402" cy="2509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975CF-7B98-FB9D-E977-D9ECF177F1FA}"/>
              </a:ext>
            </a:extLst>
          </p:cNvPr>
          <p:cNvSpPr txBox="1"/>
          <p:nvPr/>
        </p:nvSpPr>
        <p:spPr>
          <a:xfrm>
            <a:off x="2204647" y="6023504"/>
            <a:ext cx="2761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i="1"/>
              <a:t>Fig 4. GPIO Module Integration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4A38CE-FE59-8AC0-ED4F-F860C216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736" y="3513924"/>
            <a:ext cx="4180563" cy="2509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AA0ACC-2DC8-AF00-9A7A-0ED00D38344F}"/>
              </a:ext>
            </a:extLst>
          </p:cNvPr>
          <p:cNvSpPr txBox="1"/>
          <p:nvPr/>
        </p:nvSpPr>
        <p:spPr>
          <a:xfrm>
            <a:off x="6341258" y="5964350"/>
            <a:ext cx="3201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i="1"/>
              <a:t>Fig 5. GPIO[0-3] module Integration</a:t>
            </a:r>
          </a:p>
        </p:txBody>
      </p:sp>
    </p:spTree>
    <p:extLst>
      <p:ext uri="{BB962C8B-B14F-4D97-AF65-F5344CB8AC3E}">
        <p14:creationId xmlns:p14="http://schemas.microsoft.com/office/powerpoint/2010/main" val="1632470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43678-A6DE-E335-B58A-241574D69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C98A-99C9-F8E7-5A1E-9748CE054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3" y="452582"/>
            <a:ext cx="9589655" cy="524163"/>
          </a:xfrm>
        </p:spPr>
        <p:txBody>
          <a:bodyPr>
            <a:normAutofit fontScale="90000"/>
          </a:bodyPr>
          <a:lstStyle/>
          <a:p>
            <a:pPr marL="45720">
              <a:buClr>
                <a:schemeClr val="tx1"/>
              </a:buClr>
            </a:pPr>
            <a:r>
              <a:rPr lang="en-IN" b="1">
                <a:solidFill>
                  <a:schemeClr val="tx1"/>
                </a:solidFill>
              </a:rPr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F8D5E-2AEC-C9BE-856E-175AFBEF4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071418"/>
            <a:ext cx="10855036" cy="1625601"/>
          </a:xfrm>
        </p:spPr>
        <p:txBody>
          <a:bodyPr>
            <a:normAutofit fontScale="925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>
                <a:solidFill>
                  <a:schemeClr val="tx1"/>
                </a:solidFill>
              </a:rPr>
              <a:t> </a:t>
            </a:r>
            <a:r>
              <a:rPr lang="en-IN" b="1">
                <a:solidFill>
                  <a:schemeClr val="tx1"/>
                </a:solidFill>
              </a:rPr>
              <a:t>Testing of GPIO and I2C Bus Driver for IMU </a:t>
            </a:r>
            <a:r>
              <a:rPr lang="en-IN" b="1" dirty="0">
                <a:solidFill>
                  <a:schemeClr val="tx1"/>
                </a:solidFill>
              </a:rPr>
              <a:t>(Developed an Applications with Kernel Space API) </a:t>
            </a:r>
            <a:r>
              <a:rPr lang="en-IN">
                <a:solidFill>
                  <a:schemeClr val="tx1"/>
                </a:solidFill>
              </a:rPr>
              <a:t>– 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>
                <a:solidFill>
                  <a:schemeClr val="tx1"/>
                </a:solidFill>
              </a:rPr>
              <a:t>Already existing peripheral drivers for GPIO and I2C have been tested directly without the device driver of IMU.</a:t>
            </a:r>
          </a:p>
          <a:p>
            <a:pPr lvl="1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IN">
                <a:solidFill>
                  <a:schemeClr val="tx1"/>
                </a:solidFill>
              </a:rPr>
              <a:t>This testing was done by developing the application knowing the kernel APIs to interact with I2C  and GPIO hardware at user space. </a:t>
            </a:r>
          </a:p>
          <a:p>
            <a:pPr marL="45720" indent="0">
              <a:buClr>
                <a:schemeClr val="tx1"/>
              </a:buClr>
              <a:buNone/>
            </a:pPr>
            <a:endParaRPr lang="en-IN" b="1">
              <a:solidFill>
                <a:schemeClr val="tx1"/>
              </a:solidFill>
            </a:endParaRPr>
          </a:p>
          <a:p>
            <a:pPr marL="45720" indent="0">
              <a:buClr>
                <a:schemeClr val="tx1"/>
              </a:buClr>
              <a:buNone/>
            </a:pPr>
            <a:endParaRPr lang="en-IN" sz="1800">
              <a:solidFill>
                <a:schemeClr val="tx1"/>
              </a:solidFill>
            </a:endParaRPr>
          </a:p>
        </p:txBody>
      </p:sp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75E3BE4-E15C-2BCB-1783-72BEA7A5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72" t="12127" r="57210" b="34360"/>
          <a:stretch/>
        </p:blipFill>
        <p:spPr>
          <a:xfrm>
            <a:off x="3298067" y="2613892"/>
            <a:ext cx="5196839" cy="3936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39804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Basis</vt:lpstr>
      <vt:lpstr>Minor Project FINAL Review</vt:lpstr>
      <vt:lpstr>Outline</vt:lpstr>
      <vt:lpstr>Objective </vt:lpstr>
      <vt:lpstr>Block Diagram of the System</vt:lpstr>
      <vt:lpstr>Work done in Review - I</vt:lpstr>
      <vt:lpstr>Continued..</vt:lpstr>
      <vt:lpstr>Work done in Review –II</vt:lpstr>
      <vt:lpstr>Continue..</vt:lpstr>
      <vt:lpstr>Continue..</vt:lpstr>
      <vt:lpstr>PowerPoint Presentation</vt:lpstr>
      <vt:lpstr>Software Application Implementation</vt:lpstr>
      <vt:lpstr>Continued</vt:lpstr>
      <vt:lpstr>Gantt Chart</vt:lpstr>
      <vt:lpstr>RESULTS 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FINAL Review</dc:title>
  <dc:creator>Deep Vinodbhai Lad</dc:creator>
  <cp:lastModifiedBy>Deep Vinodbhai Lad</cp:lastModifiedBy>
  <cp:revision>2</cp:revision>
  <dcterms:created xsi:type="dcterms:W3CDTF">2024-10-19T01:40:16Z</dcterms:created>
  <dcterms:modified xsi:type="dcterms:W3CDTF">2024-11-19T06:27:18Z</dcterms:modified>
</cp:coreProperties>
</file>